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Default ContentType="audio/wav" Extension="wav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wmf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82" r:id="rId2"/>
    <p:sldId id="258" r:id="rId3"/>
    <p:sldId id="259" r:id="rId4"/>
    <p:sldId id="260" r:id="rId5"/>
    <p:sldId id="279" r:id="rId6"/>
    <p:sldId id="262" r:id="rId7"/>
    <p:sldId id="28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5" r:id="rId17"/>
    <p:sldId id="272" r:id="rId18"/>
    <p:sldId id="274" r:id="rId19"/>
    <p:sldId id="275" r:id="rId20"/>
    <p:sldId id="284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692" autoAdjust="0"/>
    <p:restoredTop sz="94660"/>
  </p:normalViewPr>
  <p:slideViewPr>
    <p:cSldViewPr>
      <p:cViewPr>
        <p:scale>
          <a:sx n="50" d="100"/>
          <a:sy n="50" d="100"/>
        </p:scale>
        <p:origin x="-39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5F22CFB-235A-40AC-A0E3-4A1D04C9A085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86CBFE-760F-4350-BED1-9B8C3F471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DD01D-56DD-428F-9675-37B8A9B59C1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A9DEF-DD8E-474A-8AE2-2676BB8B5445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7AE3C-E799-473F-BD28-27BA6AEE5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6998-3215-4C02-A75D-060AB6ADBF14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325D6-655D-44C4-8EBA-8C544BAE5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A3B6F-3A27-4B43-B4B1-C3C90F256372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A1D6-CA3B-415C-91EF-B19CC9180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DAA2-00C9-49B2-AD1F-777CDF0DAB2C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E57E-53C5-482C-B634-ADC688AE7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D1-B6AB-4A33-9B12-9A6FA8604B34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60D76-8921-4AB7-B926-A9A7BFED16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7AEBC-3FC0-4E45-8F8E-C38AA9ACCF5C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F3370-F734-443E-9CE2-6B5441862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D976-7E04-4189-93C3-C9F369E22E3C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CB98B-37A0-472A-A296-91B3091473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C4247-652A-4AF8-8FF8-130CBA8901AD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854D8-B823-47D8-9DCF-A292659090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7251-17D1-4738-BE6F-A2DA6B68CD1D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9D25-4ED5-491F-9888-B7F7557FC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FFBC-4589-4EDC-8A46-CF951342B643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B614E-6BCF-4917-969E-E0D1A9C36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F684-5010-4CD9-95AB-B7EAB0A17BD9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512A-8500-4837-90F4-CEE3421EEA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534F72-EFF5-4921-9D1D-72BB5E064A65}" type="datetimeFigureOut">
              <a:rPr lang="ru-RU"/>
              <a:pPr>
                <a:defRPr/>
              </a:pPr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561D29-B698-4784-AFE5-8111EA6B9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0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6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5843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Прямоугольник 5"/>
          <p:cNvSpPr>
            <a:spLocks noChangeArrowheads="1"/>
          </p:cNvSpPr>
          <p:nvPr/>
        </p:nvSpPr>
        <p:spPr bwMode="auto">
          <a:xfrm>
            <a:off x="468313" y="260350"/>
            <a:ext cx="8280400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8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Порядок учета </a:t>
            </a:r>
          </a:p>
          <a:p>
            <a:pPr algn="ctr"/>
            <a:r>
              <a:rPr lang="ru-RU" sz="36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зарубежных сетевых удаленных </a:t>
            </a:r>
            <a:endParaRPr lang="en-US" sz="36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документов в библиотеке: </a:t>
            </a:r>
          </a:p>
          <a:p>
            <a:pPr algn="ctr"/>
            <a:endParaRPr lang="ru-RU" sz="8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на примере организации учета </a:t>
            </a:r>
          </a:p>
          <a:p>
            <a:pPr algn="ctr"/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 отделе  комплектования иностранной литературой </a:t>
            </a:r>
            <a:endParaRPr lang="en-US" sz="24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ГПНТБ СО РАН</a:t>
            </a:r>
          </a:p>
          <a:p>
            <a:pPr algn="ctr"/>
            <a:endParaRPr lang="ru-RU" sz="900"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					</a:t>
            </a: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i="1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Лариса Викторовна</a:t>
            </a:r>
            <a:r>
              <a:rPr lang="en-US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Босина,					</a:t>
            </a:r>
          </a:p>
          <a:p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Алла Геннадьевна Маркина </a:t>
            </a:r>
          </a:p>
          <a:p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ОКИЛ ГПНТБ СО РАН                                                                                                                        </a:t>
            </a:r>
          </a:p>
          <a:p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presentacid.ru/thumbs/d9/d918a65c40d9d2f0f47015a4df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43" t="4724" r="3543" b="25197"/>
          <a:stretch>
            <a:fillRect/>
          </a:stretch>
        </p:blipFill>
        <p:spPr>
          <a:xfrm>
            <a:off x="-36513" y="0"/>
            <a:ext cx="9144001" cy="6858000"/>
          </a:xfrm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23850" y="-82550"/>
            <a:ext cx="8496300" cy="663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Формы учета документов</a:t>
            </a:r>
            <a:endParaRPr lang="en-US" sz="3200" b="1">
              <a:solidFill>
                <a:srgbClr val="25406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9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Это формы примерные, их можно видоизменять, дополнять и т.д., кроме Акта о списании. Единственное, что надо сохранять, это набор обязательных элементов, который зафиксирован в Порядке учета.</a:t>
            </a:r>
          </a:p>
          <a:p>
            <a:pPr algn="just"/>
            <a:endParaRPr lang="ru-RU" sz="8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2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 порядке учета впервые употребляются два термина, обозначающие виды учетных документов: «Регистр» и «Реестр».</a:t>
            </a:r>
          </a:p>
          <a:p>
            <a:pPr algn="just" eaLnBrk="0" hangingPunct="0"/>
            <a:endParaRPr lang="ru-RU" sz="800" b="1" i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200" b="1" u="sng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Регистр</a:t>
            </a:r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– обобщающий термин для сводного учета документов, поступающих в библиотечный фонд, выбывающих из библиотечного фонда, входящих в состав библиотечного фонда. </a:t>
            </a:r>
          </a:p>
          <a:p>
            <a:pPr algn="just" eaLnBrk="0" hangingPunct="0"/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 библиотеках используются такие виды регистров: «Книга суммарного учета библиотечного фонда», «Инвентарная книга», «Учетный каталог», «Топографическая опись», «Учетная база данных», « Реестр электронных сетевых документов» и др.</a:t>
            </a:r>
          </a:p>
          <a:p>
            <a:pPr algn="just" eaLnBrk="0" hangingPunct="0"/>
            <a:endParaRPr lang="ru-RU" sz="8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200" b="1" u="sng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Реестр</a:t>
            </a:r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– это реестр в виде  учетно-регистрационной базы данных, используемый для учета электронных  сетевых документов.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850" y="333375"/>
            <a:ext cx="8820150" cy="60626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Порядке учета выделено 4 вида электронных документов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		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электронные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 на съемных носителях  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 вида сетевых электронных 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		локальные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сетевые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		 удаленные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сетевые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			</a:t>
            </a:r>
          </a:p>
          <a:p>
            <a:pPr lvl="4" indent="-18288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инсталлированные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5603" name="Picture 2" descr="https://2.bp.blogspot.com/-XhW_QsBABiE/Vbt9YmHr87I/AAAAAAAAATs/-XVUY9mBTOE/s1600/lapto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5445125"/>
            <a:ext cx="144462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http://megabook.ru/stream/mediapreview?Key=%D0%9B%D0%BE%D0%BA%D0%B0%D0%BB%D1%8C%D0%BD%D0%B0%D1%8F%20%D0%B2%D1%8B%D1%87%D0%B8%D1%81%D0%BB%D0%B8%D1%82%D0%B5%D0%BB%D1%8C%D0%BD%D0%B0%D1%8F%20%D1%81%D0%B5%D1%82%D1%8C&amp;Width=654&amp;Height=6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2492375"/>
            <a:ext cx="14398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 descr="http://www.aeroadmin.com/img/usage_revie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3425" y="4005263"/>
            <a:ext cx="139065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2" descr="http://svetnsk.ru/foto7.png?i=6167&amp;k=disk-fot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13" y="836613"/>
            <a:ext cx="15113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1508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подлежат учету электронные ресурсы: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50825" y="676275"/>
            <a:ext cx="8893175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lvl="3" indent="-1371600"/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lvl="3" indent="-1371600"/>
            <a:endParaRPr lang="ru-RU" sz="220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lvl="3" indent="-1371600"/>
            <a:endParaRPr lang="ru-RU" sz="220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lvl="4" indent="-1828800">
              <a:buFont typeface="Wingdings" pitchFamily="2" charset="2"/>
              <a:buChar char="Ø"/>
            </a:pP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компакт-диски технического назначения, </a:t>
            </a:r>
            <a:b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предназначенные для переноса информации на сервер библиотеки, т.е. выполняющие функцию промежуточного носителя;</a:t>
            </a:r>
          </a:p>
          <a:p>
            <a:pPr lvl="3" indent="-1371600">
              <a:buFont typeface="Wingdings" pitchFamily="2" charset="2"/>
              <a:buChar char="Ø"/>
            </a:pPr>
            <a:endParaRPr lang="ru-RU" sz="220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457200" eaLnBrk="0" hangingPunct="0">
              <a:buFont typeface="Wingdings" pitchFamily="2" charset="2"/>
              <a:buChar char="Ø"/>
            </a:pP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		специализированные базы данных, приобретаемые 	</a:t>
            </a:r>
            <a:r>
              <a:rPr lang="en-US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библиотекой исключительно в служебных целях 		</a:t>
            </a:r>
            <a:r>
              <a:rPr lang="en-US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(например, 1С Бухгалтерия, «Декларант Плюс» и т.д.);</a:t>
            </a:r>
          </a:p>
          <a:p>
            <a:pPr lvl="1" indent="-457200" eaLnBrk="0" hangingPunct="0">
              <a:buFont typeface="Wingdings" pitchFamily="2" charset="2"/>
              <a:buChar char="Ø"/>
            </a:pPr>
            <a:endParaRPr lang="ru-RU" sz="2200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457200" eaLnBrk="0" hangingPunct="0">
              <a:buFont typeface="Wingdings" pitchFamily="2" charset="2"/>
              <a:buChar char="Ø"/>
            </a:pP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		компакт-диски, если они представляют собой вкладку 		(вложение) в издание или его неотъемлемое </a:t>
            </a:r>
            <a:b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	приложение.</a:t>
            </a:r>
          </a:p>
        </p:txBody>
      </p:sp>
      <p:pic>
        <p:nvPicPr>
          <p:cNvPr id="26628" name="Picture 4" descr="http://ducontenuauclient.fr/wp-content/uploads/2010/09/livre-+-c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4797425"/>
            <a:ext cx="143986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6" descr="https://im1-tub-ru.yandex.net/i?id=1408bf3dfe51a3e6ee01e5eef456f29e&amp;n=33&amp;h=215&amp;w=3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1700213"/>
            <a:ext cx="14065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8" descr="http://www.auditor-s.ru/content/images/Ustan_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3429000"/>
            <a:ext cx="10795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://presentacid.ru/thumbs/d9/d918a65c40d9d2f0f47015a4df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43" t="4724" r="3543" b="2519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Прямоугольник 3"/>
          <p:cNvSpPr/>
          <p:nvPr/>
        </p:nvSpPr>
        <p:spPr>
          <a:xfrm rot="10800000" flipV="1">
            <a:off x="322263" y="3392488"/>
            <a:ext cx="8497887" cy="1766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 настоящее время в Порядке учета принято положение, изложенное в международном стандарте по библиотечной статистике ИСО 2789: учитывать удаленные сетевые ресурсы как базу данных и в то же время каждый полнотекстовый документ, входящий в базу данных. </a:t>
            </a:r>
          </a:p>
        </p:txBody>
      </p:sp>
      <p:pic>
        <p:nvPicPr>
          <p:cNvPr id="27651" name="Picture 2" descr="http://www.sampokkm.ru/wp-content/uploads/sertificat_is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765175"/>
            <a:ext cx="2755900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547813" y="0"/>
            <a:ext cx="6037262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Сетевые удаленные документы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http://presentacid.ru/thumbs/d9/d918a65c40d9d2f0f47015a4df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43" t="4724" r="3543" b="2519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Прямоугольник 3"/>
          <p:cNvSpPr/>
          <p:nvPr/>
        </p:nvSpPr>
        <p:spPr>
          <a:xfrm>
            <a:off x="0" y="404813"/>
            <a:ext cx="9144000" cy="4572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254061"/>
                </a:solidFill>
                <a:latin typeface="Times New Roman" pitchFamily="18" charset="0"/>
                <a:cs typeface="Times New Roman" pitchFamily="18" charset="0"/>
              </a:rPr>
              <a:t>В Руководстве предложено  разделить фонд на 2 блока: </a:t>
            </a:r>
          </a:p>
          <a:p>
            <a:endParaRPr lang="ru-RU" sz="28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Во второй блок входят удаленные сетевые ресурсы, доступ к которым оформлен лицензионными соглашениями. </a:t>
            </a:r>
          </a:p>
        </p:txBody>
      </p:sp>
      <p:sp>
        <p:nvSpPr>
          <p:cNvPr id="6" name="Прямоугольник с двумя вырезанными соседними углами 5"/>
          <p:cNvSpPr/>
          <p:nvPr/>
        </p:nvSpPr>
        <p:spPr>
          <a:xfrm>
            <a:off x="395288" y="1412875"/>
            <a:ext cx="3529012" cy="1700213"/>
          </a:xfrm>
          <a:prstGeom prst="snip2Same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библиотечный фонд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владении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в оперативном управлении)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dirty="0"/>
          </a:p>
        </p:txBody>
      </p:sp>
      <p:sp>
        <p:nvSpPr>
          <p:cNvPr id="8" name="Прямоугольник с двумя вырезанными соседними углами 7"/>
          <p:cNvSpPr/>
          <p:nvPr/>
        </p:nvSpPr>
        <p:spPr>
          <a:xfrm>
            <a:off x="4716463" y="1412875"/>
            <a:ext cx="3527425" cy="1700213"/>
          </a:xfrm>
          <a:prstGeom prst="snip2Same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2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библиотечный фонд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доступе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sarrest.ru/wp-content/uploads/2014/11/dyjVdA29t1.jpg" id="29697" name="Picture 2"/>
          <p:cNvPicPr>
            <a:picLocks noChangeArrowheads="1" noChangeAspect="1"/>
          </p:cNvPicPr>
          <p:nvPr/>
        </p:nvPicPr>
        <p:blipFill>
          <a:blip r:embed="rId3"/>
          <a:srcRect r="69"/>
          <a:stretch>
            <a:fillRect/>
          </a:stretch>
        </p:blipFill>
        <p:spPr bwMode="auto">
          <a:xfrm>
            <a:off x="1331913" y="0"/>
            <a:ext cx="6335712" cy="664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477587">
            <a:off x="2803525" y="557213"/>
            <a:ext cx="5091113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ru-RU">
                <a:solidFill>
                  <a:schemeClr val="accent6">
                    <a:lumMod val="50000"/>
                  </a:schemeClr>
                </a:solidFill>
                <a:latin charset="0" pitchFamily="18" typeface="Times New Roman"/>
                <a:cs charset="0" pitchFamily="18" typeface="Times New Roman"/>
              </a:rPr>
              <a:t>Техническое задание на создание БД </a:t>
            </a:r>
            <a:endParaRPr b="1" dirty="0" lang="en-US">
              <a:solidFill>
                <a:schemeClr val="accent6">
                  <a:lumMod val="50000"/>
                </a:schemeClr>
              </a:solidFill>
              <a:latin charset="0" pitchFamily="18" typeface="Times New Roman"/>
              <a:cs charset="0" pitchFamily="18"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ru-RU">
                <a:solidFill>
                  <a:schemeClr val="accent6">
                    <a:lumMod val="50000"/>
                  </a:schemeClr>
                </a:solidFill>
                <a:latin charset="0" pitchFamily="18" typeface="Times New Roman"/>
                <a:cs charset="0" pitchFamily="18" typeface="Times New Roman"/>
              </a:rPr>
              <a:t>«Реестр сетевых удаленных  и локальных ресурсов ГПНТБ СО РАН» </a:t>
            </a:r>
            <a:endParaRPr dirty="0" lang="ru-RU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480336">
            <a:off x="2541588" y="1377950"/>
            <a:ext cx="4572000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b="1"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1. Цель. </a:t>
            </a:r>
            <a:endParaRPr dirty="0" lang="ru-RU" sz="1400">
              <a:solidFill>
                <a:schemeClr val="accent6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  <a:p>
            <a:pPr algn="just" eaLnBrk="0" hangingPunct="0" marL="266700">
              <a:defRPr/>
            </a:pPr>
            <a:r>
              <a:rPr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Организация учета сетевых удаленных и локальных ресурсов ГПНТБ СО РАН в отдельной БД «Реестр удаленных и локальных сетевых ресурсов ГПНТБ СО РАН».</a:t>
            </a:r>
            <a:endParaRPr dirty="0" lang="en-US" sz="1400">
              <a:solidFill>
                <a:schemeClr val="accent6">
                  <a:lumMod val="50000"/>
                </a:schemeClr>
              </a:solidFill>
              <a:latin charset="0" pitchFamily="34" typeface="Arial"/>
              <a:ea charset="0" pitchFamily="18" typeface="Times New Roman"/>
              <a:cs charset="0" pitchFamily="34" typeface="Arial"/>
            </a:endParaRPr>
          </a:p>
          <a:p>
            <a:pPr algn="just" eaLnBrk="0" hangingPunct="0">
              <a:defRPr/>
            </a:pPr>
            <a:endParaRPr dirty="0" lang="ru-RU" sz="1400">
              <a:solidFill>
                <a:schemeClr val="accent6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  <a:p>
            <a:pPr algn="just" eaLnBrk="0" hangingPunct="0" indent="-266700" marL="266700">
              <a:defRPr/>
            </a:pPr>
            <a:r>
              <a:rPr b="1"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2.</a:t>
            </a:r>
            <a:r>
              <a:rPr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 </a:t>
            </a:r>
            <a:r>
              <a:rPr b="1"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Объектом системы</a:t>
            </a:r>
            <a:r>
              <a:rPr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 являются удаленные платные сетевые ресурсы </a:t>
            </a:r>
            <a:r>
              <a:rPr dirty="0" lang="en-US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  </a:t>
            </a:r>
            <a:r>
              <a:rPr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(отечественные и зарубежные).</a:t>
            </a:r>
            <a:endParaRPr dirty="0" lang="en-US" sz="1400">
              <a:solidFill>
                <a:schemeClr val="accent6">
                  <a:lumMod val="50000"/>
                </a:schemeClr>
              </a:solidFill>
              <a:latin charset="0" pitchFamily="34" typeface="Arial"/>
              <a:ea charset="0" pitchFamily="18" typeface="Times New Roman"/>
              <a:cs charset="0" pitchFamily="34" typeface="Arial"/>
            </a:endParaRPr>
          </a:p>
          <a:p>
            <a:pPr algn="just" eaLnBrk="0" hangingPunct="0">
              <a:defRPr/>
            </a:pPr>
            <a:endParaRPr dirty="0" lang="ru-RU" sz="1400">
              <a:solidFill>
                <a:schemeClr val="accent6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  <a:p>
            <a:pPr algn="just" eaLnBrk="0" hangingPunct="0">
              <a:defRPr/>
            </a:pPr>
            <a:r>
              <a:rPr b="1"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3. Основная технологическая идеология</a:t>
            </a:r>
            <a:r>
              <a:rPr dirty="0" i="1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.</a:t>
            </a:r>
            <a:r>
              <a:rPr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 </a:t>
            </a:r>
            <a:endParaRPr dirty="0" lang="ru-RU" sz="1400">
              <a:solidFill>
                <a:schemeClr val="accent6">
                  <a:lumMod val="50000"/>
                </a:schemeClr>
              </a:solidFill>
              <a:latin charset="0" pitchFamily="34" typeface="Arial"/>
              <a:cs charset="0" pitchFamily="34" typeface="Arial"/>
            </a:endParaRPr>
          </a:p>
          <a:p>
            <a:pPr algn="just" eaLnBrk="0" hangingPunct="0" marL="266700">
              <a:defRPr/>
            </a:pPr>
            <a:r>
              <a:rPr dirty="0" lang="ru-RU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ea charset="0" pitchFamily="18" typeface="Times New Roman"/>
                <a:cs charset="0" pitchFamily="34" typeface="Arial"/>
              </a:rPr>
              <a:t>Система создается с целью осуществления суммарного и индивидуального учета электронных сетевых удаленных и локальных документов. Учет реализуется путем ввода в базу данных метаинформации о загрузке документа в электронную библиотеку с автоматическим присвоением идентификационного (системного) номера каждому документу.</a:t>
            </a:r>
            <a:endParaRPr dirty="0" lang="en-US" sz="1400">
              <a:solidFill>
                <a:schemeClr val="accent6">
                  <a:lumMod val="50000"/>
                </a:schemeClr>
              </a:solidFill>
              <a:latin charset="0" pitchFamily="34" typeface="Arial"/>
              <a:ea charset="0" pitchFamily="18" typeface="Times New Roman"/>
              <a:cs charset="0" pitchFamily="34" typeface="Arial"/>
            </a:endParaRPr>
          </a:p>
          <a:p>
            <a:pPr algn="just" eaLnBrk="0" hangingPunct="0" indent="-457200" marL="457200">
              <a:buFontTx/>
              <a:buAutoNum startAt="4" type="arabicPeriod"/>
              <a:defRPr/>
            </a:pPr>
            <a:r>
              <a:rPr dirty="0" lang="en-US" sz="1400">
                <a:solidFill>
                  <a:schemeClr val="accent6">
                    <a:lumMod val="50000"/>
                  </a:schemeClr>
                </a:solidFill>
                <a:latin charset="0" pitchFamily="34" typeface="Arial"/>
                <a:cs charset="0" pitchFamily="34" typeface="Arial"/>
              </a:rPr>
              <a:t>…………………………………………………………………………………</a:t>
            </a:r>
          </a:p>
        </p:txBody>
      </p:sp>
      <p:sp>
        <p:nvSpPr>
          <p:cNvPr id="11" name="Прямоугольник 10"/>
          <p:cNvSpPr/>
          <p:nvPr/>
        </p:nvSpPr>
        <p:spPr>
          <a:xfrm rot="531951">
            <a:off x="6918325" y="5938838"/>
            <a:ext cx="849313" cy="66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dirty="0"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presentacid.ru/thumbs/d9/d918a65c40d9d2f0f47015a4df5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l="3543" t="4724" r="3543" b="25197"/>
          <a:stretch>
            <a:fillRect/>
          </a:stretch>
        </p:blipFill>
        <p:spPr>
          <a:xfrm>
            <a:off x="-36513" y="0"/>
            <a:ext cx="9144001" cy="6858000"/>
          </a:xfrm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23850" y="3017838"/>
            <a:ext cx="8496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0" name="Рисунок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8642350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Полученные форматы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вывода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2276475"/>
          <a:ext cx="8642350" cy="1096963"/>
        </p:xfrm>
        <a:graphic>
          <a:graphicData uri="http://schemas.openxmlformats.org/drawingml/2006/table">
            <a:tbl>
              <a:tblPr/>
              <a:tblGrid>
                <a:gridCol w="762000"/>
                <a:gridCol w="915988"/>
                <a:gridCol w="3298825"/>
                <a:gridCol w="915987"/>
                <a:gridCol w="915988"/>
                <a:gridCol w="915987"/>
                <a:gridCol w="917575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номер записи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дата записи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Название ресурса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Дата начала доступа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Количество пакетов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количество названий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стоимость (в рублях)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Annual Reviews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01.03.2016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American Chemical Society Journals / Core Package Web Editions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15.03.2016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Cambridge University Press Journals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01.03.2016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9" name="Rectangle 1"/>
          <p:cNvSpPr>
            <a:spLocks noGrp="1" noChangeArrowheads="1"/>
          </p:cNvSpPr>
          <p:nvPr>
            <p:ph idx="1"/>
          </p:nvPr>
        </p:nvSpPr>
        <p:spPr>
          <a:xfrm>
            <a:off x="0" y="627063"/>
            <a:ext cx="10404475" cy="2216150"/>
          </a:xfrm>
        </p:spPr>
        <p:txBody>
          <a:bodyPr anchor="ctr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sz="1600" b="1" smtClean="0">
                <a:latin typeface="Arial CYR"/>
                <a:cs typeface="Times New Roman" pitchFamily="18" charset="0"/>
              </a:rPr>
              <a:t>Реестр суммарного учёта сетевых иностранных удалённых документов (</a:t>
            </a:r>
            <a:r>
              <a:rPr lang="ru-RU" sz="1400" b="1" smtClean="0">
                <a:latin typeface="Arial CYR"/>
                <a:cs typeface="Times New Roman" pitchFamily="18" charset="0"/>
              </a:rPr>
              <a:t>лицензионных)</a:t>
            </a:r>
            <a:r>
              <a:rPr lang="ru-RU" sz="1600" b="1" smtClean="0">
                <a:latin typeface="Arial CYR"/>
                <a:cs typeface="Times New Roman" pitchFamily="18" charset="0"/>
              </a:rPr>
              <a:t>  </a:t>
            </a:r>
            <a:endParaRPr lang="ru-RU" sz="1600" smtClean="0">
              <a:latin typeface="Arial" charset="0"/>
              <a:cs typeface="Arial" charset="0"/>
            </a:endParaRP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ru-RU" sz="1600" b="1" smtClean="0">
                <a:latin typeface="Arial CYR"/>
                <a:cs typeface="Times New Roman" pitchFamily="18" charset="0"/>
              </a:rPr>
              <a:t>Часть 1. Поступление (оформлено в доступ) </a:t>
            </a:r>
            <a:endParaRPr lang="en-US" sz="1600" b="1" smtClean="0">
              <a:latin typeface="Arial CYR"/>
              <a:cs typeface="Times New Roman" pitchFamily="18" charset="0"/>
            </a:endParaRP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endParaRPr lang="ru-RU" sz="1600" smtClean="0">
              <a:latin typeface="Arial" charset="0"/>
              <a:cs typeface="Arial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600" smtClean="0">
                <a:latin typeface="Arial CYR"/>
                <a:cs typeface="Times New Roman" pitchFamily="18" charset="0"/>
              </a:rPr>
              <a:t>Учреждение </a:t>
            </a:r>
            <a:r>
              <a:rPr lang="ru-RU" sz="1600" b="1" smtClean="0">
                <a:latin typeface="Arial CYR"/>
                <a:cs typeface="Times New Roman" pitchFamily="18" charset="0"/>
              </a:rPr>
              <a:t>Государственная публичная научно-техническая библиотека СО РАН  </a:t>
            </a:r>
            <a:endParaRPr lang="ru-RU" sz="1600" smtClean="0">
              <a:latin typeface="Arial" charset="0"/>
              <a:cs typeface="Arial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600" smtClean="0">
                <a:latin typeface="Arial CYR"/>
                <a:cs typeface="Times New Roman" pitchFamily="18" charset="0"/>
              </a:rPr>
              <a:t>Структурное подразделение </a:t>
            </a:r>
            <a:r>
              <a:rPr lang="ru-RU" sz="1600" b="1" smtClean="0">
                <a:latin typeface="Arial CYR"/>
                <a:cs typeface="Times New Roman" pitchFamily="18" charset="0"/>
              </a:rPr>
              <a:t> Отдел комплектования иностранной литературой </a:t>
            </a:r>
            <a:endParaRPr lang="ru-RU" sz="1600" smtClean="0">
              <a:latin typeface="Arial" charset="0"/>
              <a:cs typeface="Arial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en-GB" sz="1600" smtClean="0">
                <a:latin typeface="Arial CYR"/>
                <a:cs typeface="Times New Roman" pitchFamily="18" charset="0"/>
              </a:rPr>
              <a:t>за период </a:t>
            </a:r>
            <a:r>
              <a:rPr lang="en-GB" sz="1600" b="1" smtClean="0">
                <a:latin typeface="Arial CYR"/>
                <a:cs typeface="Times New Roman" pitchFamily="18" charset="0"/>
              </a:rPr>
              <a:t> с 01.01.2016  по 31.12.2016</a:t>
            </a:r>
            <a:endParaRPr lang="ru-RU" sz="1600" b="1" smtClean="0">
              <a:latin typeface="Arial CYR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endParaRPr lang="ru-RU" sz="800" smtClean="0">
              <a:latin typeface="Arial" charset="0"/>
              <a:cs typeface="Arial" charset="0"/>
            </a:endParaRP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r>
              <a:rPr lang="en-GB" sz="1600" b="1" smtClean="0">
                <a:latin typeface="Arial CYR"/>
                <a:cs typeface="Times New Roman" pitchFamily="18" charset="0"/>
              </a:rPr>
              <a:t>  </a:t>
            </a:r>
            <a:endParaRPr lang="ru-RU" sz="1600" smtClean="0">
              <a:latin typeface="Arial" charset="0"/>
              <a:cs typeface="Arial" charset="0"/>
            </a:endParaRPr>
          </a:p>
          <a:p>
            <a:pPr marL="0" indent="0" algn="ctr" eaLnBrk="0" hangingPunct="0">
              <a:spcBef>
                <a:spcPct val="0"/>
              </a:spcBef>
              <a:buFontTx/>
              <a:buNone/>
            </a:pPr>
            <a:endParaRPr lang="ru-RU" sz="1800" smtClean="0">
              <a:latin typeface="Arial" charset="0"/>
              <a:cs typeface="Arial" charset="0"/>
            </a:endParaRPr>
          </a:p>
        </p:txBody>
      </p:sp>
      <p:sp>
        <p:nvSpPr>
          <p:cNvPr id="31790" name="Прямоугольник 7"/>
          <p:cNvSpPr>
            <a:spLocks noChangeArrowheads="1"/>
          </p:cNvSpPr>
          <p:nvPr/>
        </p:nvSpPr>
        <p:spPr bwMode="auto">
          <a:xfrm>
            <a:off x="0" y="3716338"/>
            <a:ext cx="10333038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Arial CYR"/>
                <a:cs typeface="Times New Roman" pitchFamily="18" charset="0"/>
              </a:rPr>
              <a:t>Реестр суммарного учёта сетевых иностранных удалённых документов </a:t>
            </a:r>
            <a:r>
              <a:rPr lang="ru-RU" sz="1400" b="1">
                <a:latin typeface="Arial CYR"/>
                <a:cs typeface="Times New Roman" pitchFamily="18" charset="0"/>
              </a:rPr>
              <a:t>(лицензионных)  </a:t>
            </a:r>
            <a:endParaRPr lang="ru-RU" sz="1400">
              <a:cs typeface="Arial" charset="0"/>
            </a:endParaRPr>
          </a:p>
          <a:p>
            <a:pPr algn="ctr" eaLnBrk="0" hangingPunct="0"/>
            <a:r>
              <a:rPr lang="ru-RU" sz="1600" b="1">
                <a:latin typeface="Arial CYR"/>
                <a:cs typeface="Times New Roman" pitchFamily="18" charset="0"/>
              </a:rPr>
              <a:t>Часть 2. Выбытие (доступ прекращён) </a:t>
            </a:r>
            <a:endParaRPr lang="en-US" sz="1600" b="1">
              <a:latin typeface="Arial CYR"/>
              <a:cs typeface="Times New Roman" pitchFamily="18" charset="0"/>
            </a:endParaRPr>
          </a:p>
          <a:p>
            <a:pPr algn="ctr" eaLnBrk="0" hangingPunct="0"/>
            <a:endParaRPr lang="ru-RU" sz="1600">
              <a:cs typeface="Arial" charset="0"/>
            </a:endParaRPr>
          </a:p>
          <a:p>
            <a:pPr eaLnBrk="0" hangingPunct="0"/>
            <a:r>
              <a:rPr lang="ru-RU" sz="1600">
                <a:latin typeface="Arial CYR"/>
                <a:cs typeface="Times New Roman" pitchFamily="18" charset="0"/>
              </a:rPr>
              <a:t>Учреждение </a:t>
            </a:r>
            <a:r>
              <a:rPr lang="ru-RU" sz="1600" b="1">
                <a:latin typeface="Arial CYR"/>
                <a:cs typeface="Times New Roman" pitchFamily="18" charset="0"/>
              </a:rPr>
              <a:t>Государственная публичная научно-техническая библиотека СО РАН  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ru-RU" sz="1600">
                <a:latin typeface="Arial CYR"/>
                <a:cs typeface="Times New Roman" pitchFamily="18" charset="0"/>
              </a:rPr>
              <a:t>Структурное подразделение </a:t>
            </a:r>
            <a:r>
              <a:rPr lang="ru-RU" sz="1600" b="1">
                <a:latin typeface="Arial CYR"/>
                <a:cs typeface="Times New Roman" pitchFamily="18" charset="0"/>
              </a:rPr>
              <a:t> Отдел комплектования иностранной литературой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en-GB" sz="1600">
                <a:latin typeface="Arial CYR"/>
                <a:cs typeface="Times New Roman" pitchFamily="18" charset="0"/>
              </a:rPr>
              <a:t>за период </a:t>
            </a:r>
            <a:r>
              <a:rPr lang="en-GB" sz="1600" b="1">
                <a:latin typeface="Arial CYR"/>
                <a:cs typeface="Times New Roman" pitchFamily="18" charset="0"/>
              </a:rPr>
              <a:t> с 01.01.2016  по 31.12.2016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en-GB" b="1">
                <a:latin typeface="Arial CYR"/>
                <a:cs typeface="Times New Roman" pitchFamily="18" charset="0"/>
              </a:rPr>
              <a:t>  </a:t>
            </a:r>
            <a:endParaRPr lang="ru-RU">
              <a:cs typeface="Arial" charset="0"/>
            </a:endParaRPr>
          </a:p>
          <a:p>
            <a:pPr eaLnBrk="0" hangingPunct="0"/>
            <a:endParaRPr lang="ru-RU" sz="2000">
              <a:cs typeface="Arial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23850" y="5373688"/>
          <a:ext cx="8569325" cy="1174750"/>
        </p:xfrm>
        <a:graphic>
          <a:graphicData uri="http://schemas.openxmlformats.org/drawingml/2006/table">
            <a:tbl>
              <a:tblPr/>
              <a:tblGrid>
                <a:gridCol w="592138"/>
                <a:gridCol w="928687"/>
                <a:gridCol w="3336925"/>
                <a:gridCol w="928688"/>
                <a:gridCol w="927100"/>
                <a:gridCol w="927100"/>
                <a:gridCol w="928687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номер записи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дата записи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Название ресурса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Дата ок ончания доступа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Количество пакетов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количество названий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стоимость (в рублях)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15.12.2016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INSPEC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31.12.2016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15.12.2016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CASC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31.12.2016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I2016/03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15.12.2016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Questel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31.12.2016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9684" marR="49684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951163"/>
          <a:ext cx="8229600" cy="1824037"/>
        </p:xfrm>
        <a:graphic>
          <a:graphicData uri="http://schemas.openxmlformats.org/drawingml/2006/table">
            <a:tbl>
              <a:tblPr/>
              <a:tblGrid>
                <a:gridCol w="439738"/>
                <a:gridCol w="638175"/>
                <a:gridCol w="541337"/>
                <a:gridCol w="950913"/>
                <a:gridCol w="793750"/>
                <a:gridCol w="1112837"/>
                <a:gridCol w="2290763"/>
                <a:gridCol w="762000"/>
                <a:gridCol w="700087"/>
              </a:tblGrid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Дата записи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номер записи в КСУ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Название БД (пакета), производитель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Грант - исполнитель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название номер, дата соглашения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Платформа и (или) адрес входа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Период права доступа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Стоимость (в рублях)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N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3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4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5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7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8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I2016/01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Annual Reviews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Грант Минобрнауки - ГПНТБ России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Сублицензионное соглашение  AR/021 от 01.03.2016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http:/www.annualreviews.org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01.03.2016 - 31.12.2016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I2016/02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American Chemical Society Journals / Core Package Web Editions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Грант Минобрнауки - ГПНТБ России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Сублицензионный договор  ACS/021 от 15.03.2016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http://pubs.acs.org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15.03.2016 - 31.12.2016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60582" marR="60582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821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22" name="Rectangle 1"/>
          <p:cNvSpPr>
            <a:spLocks noChangeArrowheads="1"/>
          </p:cNvSpPr>
          <p:nvPr/>
        </p:nvSpPr>
        <p:spPr bwMode="auto">
          <a:xfrm>
            <a:off x="0" y="3573463"/>
            <a:ext cx="9144000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Arial CYR"/>
                <a:cs typeface="Times New Roman" pitchFamily="18" charset="0"/>
              </a:rPr>
              <a:t>Реестр индивидуального учёта сетевых иностранных удалённых документов </a:t>
            </a:r>
            <a:endParaRPr lang="en-US" sz="1600" b="1">
              <a:latin typeface="Arial CYR"/>
              <a:cs typeface="Times New Roman" pitchFamily="18" charset="0"/>
            </a:endParaRPr>
          </a:p>
          <a:p>
            <a:pPr algn="ctr"/>
            <a:r>
              <a:rPr lang="ru-RU" sz="1600" b="1">
                <a:latin typeface="Arial CYR"/>
                <a:cs typeface="Times New Roman" pitchFamily="18" charset="0"/>
              </a:rPr>
              <a:t>(лицензионных)  за  2016 год </a:t>
            </a:r>
            <a:r>
              <a:rPr lang="ru-RU" sz="1600" b="1">
                <a:ea typeface="Times New Roman" pitchFamily="18" charset="0"/>
                <a:cs typeface="Arial" charset="0"/>
              </a:rPr>
              <a:t>№1</a:t>
            </a:r>
            <a:endParaRPr lang="en-US" sz="1600" b="1">
              <a:ea typeface="Times New Roman" pitchFamily="18" charset="0"/>
              <a:cs typeface="Arial" charset="0"/>
            </a:endParaRPr>
          </a:p>
          <a:p>
            <a:pPr algn="ctr"/>
            <a:endParaRPr lang="ru-RU" sz="1600">
              <a:cs typeface="Arial" charset="0"/>
            </a:endParaRPr>
          </a:p>
          <a:p>
            <a:pPr eaLnBrk="0" hangingPunct="0"/>
            <a:r>
              <a:rPr lang="ru-RU" sz="1600">
                <a:latin typeface="Arial CYR"/>
                <a:cs typeface="Times New Roman" pitchFamily="18" charset="0"/>
              </a:rPr>
              <a:t>Учреждение </a:t>
            </a:r>
            <a:r>
              <a:rPr lang="ru-RU" sz="1600" b="1">
                <a:latin typeface="Arial CYR"/>
                <a:cs typeface="Times New Roman" pitchFamily="18" charset="0"/>
              </a:rPr>
              <a:t>Государственная публичная научно-техническая библиотека СО РАН 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ru-RU" sz="1600">
                <a:latin typeface="Arial CYR"/>
                <a:cs typeface="Times New Roman" pitchFamily="18" charset="0"/>
              </a:rPr>
              <a:t>Структурное подразделение: </a:t>
            </a:r>
            <a:r>
              <a:rPr lang="ru-RU" sz="1600" b="1">
                <a:latin typeface="Arial CYR"/>
                <a:cs typeface="Times New Roman" pitchFamily="18" charset="0"/>
              </a:rPr>
              <a:t>Отдел комплектования иностранной литературой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ru-RU" sz="1600" b="1">
                <a:latin typeface="Arial CYR"/>
                <a:cs typeface="Times New Roman" pitchFamily="18" charset="0"/>
              </a:rPr>
              <a:t>  </a:t>
            </a:r>
            <a:endParaRPr lang="ru-RU" sz="1600">
              <a:cs typeface="Arial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5157788"/>
          <a:ext cx="8569325" cy="1349375"/>
        </p:xfrm>
        <a:graphic>
          <a:graphicData uri="http://schemas.openxmlformats.org/drawingml/2006/table">
            <a:tbl>
              <a:tblPr/>
              <a:tblGrid>
                <a:gridCol w="457200"/>
                <a:gridCol w="665163"/>
                <a:gridCol w="563562"/>
                <a:gridCol w="989013"/>
                <a:gridCol w="828675"/>
                <a:gridCol w="1158875"/>
                <a:gridCol w="2382837"/>
                <a:gridCol w="795338"/>
                <a:gridCol w="728662"/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Дата записи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номер записи в КСУ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Название БД (пакета), производитель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Грант - исполнитель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название номер, дата соглашения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Платформа и (или) адрес входа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Период права доступа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Стоимость (в рублях)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N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3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4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5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7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8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I2016/01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Annual Reviews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Грант Минобрнауки - ГПНТБ России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Сублицензионное соглашение  AR/021 от 01.03.2016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http:/www.annualreviews.org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01.03.2016 - 31.12.2016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01.06.2016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I2016/02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American Chemical Society Journals / Core Package Web Editions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Грант Минобрнауки - ГПНТБ России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Сублицензионный договор  ACS/021 от 15.03.2016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http://pubs.acs.org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15.03.2016 - 31.12.2016</a:t>
                      </a: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44875" marR="4487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0825" y="1989138"/>
          <a:ext cx="8642350" cy="908050"/>
        </p:xfrm>
        <a:graphic>
          <a:graphicData uri="http://schemas.openxmlformats.org/drawingml/2006/table">
            <a:tbl>
              <a:tblPr/>
              <a:tblGrid>
                <a:gridCol w="1089025"/>
                <a:gridCol w="944563"/>
                <a:gridCol w="942975"/>
                <a:gridCol w="944562"/>
                <a:gridCol w="944563"/>
                <a:gridCol w="942975"/>
                <a:gridCol w="944562"/>
                <a:gridCol w="944563"/>
                <a:gridCol w="944562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сроки отчётного периода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состояние на начало отчётного периода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оформлено в доступ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доступ прекращён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Состоит на конец отчётного рениода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 пакетов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назв./экз.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пакетов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назв./экз.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пакетов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назв./экз.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 пакетов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кол-тво назв./экз.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01.01.2016 - 31.12.2016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28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17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/>
                          <a:cs typeface="Times New Roman" pitchFamily="18" charset="0"/>
                        </a:rPr>
                        <a:t>11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0765" marR="50765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13" name="Rectangle 1"/>
          <p:cNvSpPr>
            <a:spLocks noChangeArrowheads="1"/>
          </p:cNvSpPr>
          <p:nvPr/>
        </p:nvSpPr>
        <p:spPr bwMode="auto">
          <a:xfrm>
            <a:off x="0" y="-123825"/>
            <a:ext cx="914400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1600" b="1">
              <a:latin typeface="Arial CYR"/>
              <a:cs typeface="Times New Roman" pitchFamily="18" charset="0"/>
            </a:endParaRPr>
          </a:p>
          <a:p>
            <a:pPr algn="ctr"/>
            <a:r>
              <a:rPr lang="ru-RU" sz="1600" b="1">
                <a:latin typeface="Arial CYR"/>
                <a:cs typeface="Times New Roman" pitchFamily="18" charset="0"/>
              </a:rPr>
              <a:t>Реестр суммарного учёта сетевых иностранных удалённых документов </a:t>
            </a:r>
            <a:r>
              <a:rPr lang="ru-RU" sz="1400" b="1">
                <a:latin typeface="Arial CYR"/>
                <a:cs typeface="Times New Roman" pitchFamily="18" charset="0"/>
              </a:rPr>
              <a:t>(лицензионных</a:t>
            </a:r>
            <a:r>
              <a:rPr lang="ru-RU" sz="1600" b="1">
                <a:latin typeface="Arial CYR"/>
                <a:cs typeface="Times New Roman" pitchFamily="18" charset="0"/>
              </a:rPr>
              <a:t>) </a:t>
            </a:r>
          </a:p>
          <a:p>
            <a:pPr algn="ctr"/>
            <a:r>
              <a:rPr lang="ru-RU" sz="1600" b="1">
                <a:latin typeface="Arial CYR"/>
                <a:cs typeface="Times New Roman" pitchFamily="18" charset="0"/>
              </a:rPr>
              <a:t>за  2016 год</a:t>
            </a:r>
            <a:endParaRPr lang="ru-RU" sz="1600">
              <a:cs typeface="Arial" charset="0"/>
            </a:endParaRPr>
          </a:p>
          <a:p>
            <a:pPr algn="ctr" eaLnBrk="0" hangingPunct="0"/>
            <a:r>
              <a:rPr lang="ru-RU" sz="1600" b="1">
                <a:latin typeface="Arial CYR"/>
                <a:cs typeface="Times New Roman" pitchFamily="18" charset="0"/>
              </a:rPr>
              <a:t>Часть 3. Итоги движения ресурсов  </a:t>
            </a:r>
          </a:p>
          <a:p>
            <a:pPr algn="ctr" eaLnBrk="0" hangingPunct="0"/>
            <a:endParaRPr lang="ru-RU" sz="1600">
              <a:cs typeface="Arial" charset="0"/>
            </a:endParaRPr>
          </a:p>
          <a:p>
            <a:pPr eaLnBrk="0" hangingPunct="0"/>
            <a:r>
              <a:rPr lang="ru-RU" sz="1600">
                <a:latin typeface="Arial CYR"/>
                <a:cs typeface="Times New Roman" pitchFamily="18" charset="0"/>
              </a:rPr>
              <a:t>Учреждение </a:t>
            </a:r>
            <a:r>
              <a:rPr lang="ru-RU" sz="1600" b="1">
                <a:latin typeface="Arial CYR"/>
                <a:cs typeface="Times New Roman" pitchFamily="18" charset="0"/>
              </a:rPr>
              <a:t>Государственная публичная научно-техническая библиотека СО РАН 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ru-RU" sz="1600">
                <a:latin typeface="Arial CYR"/>
                <a:cs typeface="Times New Roman" pitchFamily="18" charset="0"/>
              </a:rPr>
              <a:t>Структурное подразделение : </a:t>
            </a:r>
            <a:r>
              <a:rPr lang="ru-RU" sz="1600" b="1">
                <a:latin typeface="Arial CYR"/>
                <a:cs typeface="Times New Roman" pitchFamily="18" charset="0"/>
              </a:rPr>
              <a:t>Отдел комплектования иностранной литературой</a:t>
            </a:r>
            <a:endParaRPr lang="ru-RU" sz="1600">
              <a:cs typeface="Arial" charset="0"/>
            </a:endParaRPr>
          </a:p>
          <a:p>
            <a:pPr eaLnBrk="0" hangingPunct="0"/>
            <a:r>
              <a:rPr lang="ru-RU" sz="1600" b="1">
                <a:latin typeface="Arial CYR"/>
                <a:cs typeface="Times New Roman" pitchFamily="18" charset="0"/>
              </a:rPr>
              <a:t>  </a:t>
            </a:r>
            <a:endParaRPr lang="ru-RU" sz="1600">
              <a:cs typeface="Arial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3794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Разрабатывается инструкция «Путь электронных ресурсов»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4.3. Учет электронных ресурсов удаленного доступа. 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4.3.1. Учет электронных ресурсов удаленного доступа ведется в электронном виде в БД «Реестр сетевых удаленных и локальных ресурсов ГПНТБ СО РАН» подразделениями, в ведении которых находится комплектование фондов. 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4.3.2. Индивидуальный учет электронных ресурсов удаленного доступа осуществляется путем регистрации баз данных (пакетов) в «Реестре индивидуального учета сетевых удаленных документов (лицензионных)» с отражением следующих показателей: порядковый номер записи, дата записи, номер записи в РСУ, описание базы данных (название, производитель, платформа и адрес входа), организация, оплачивающая доступ, период права доступа и  стоимость (если имеются о ней сведения). 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Для баз данных (пакетов), не содержащих полнотекстовых документов, в реквизите «название» проставляется единица.</a:t>
            </a:r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4.3.3.  Выбытие электронных ресурсов оформляется  документом «Реестр суммарного учета сетевых удаленных документов (лицензионных). Часть 2. Выбытие (доступ прекращён)» с указанием номера записи, даты записи, названия ресурса, даты окончания доступа, количества пакетов и включённых в них документов, стоимости (если есть сведения). </a:t>
            </a:r>
          </a:p>
          <a:p>
            <a:endParaRPr lang="ru-RU" sz="20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presentacid.ru/thumbs/d9/d918a65c40d9d2f0f47015a4df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43" t="4724" r="3543" b="2519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Прямоугольник 3"/>
          <p:cNvSpPr/>
          <p:nvPr/>
        </p:nvSpPr>
        <p:spPr>
          <a:xfrm>
            <a:off x="0" y="3141663"/>
            <a:ext cx="9144000" cy="25225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Приказ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культуры РФ от 8 октября 2012 года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№1077  г. Москва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утверждении Порядка учета документов, входящих в состав библиотечного фонда»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 в действие 3 июня 2013 года взамен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Инструкции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учете библиотечного фонда 1998 г.).</a:t>
            </a:r>
          </a:p>
        </p:txBody>
      </p:sp>
      <p:pic>
        <p:nvPicPr>
          <p:cNvPr id="15363" name="Picture 2" descr="http://www.kazan-day.ru/www/news/2014/6/3113590.9860932_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0"/>
            <a:ext cx="3636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Другими документами списание (окончание периода доступа) не оформляется.</a:t>
            </a:r>
          </a:p>
          <a:p>
            <a:r>
              <a:rPr lang="ru-RU" smtClean="0"/>
              <a:t>В конце календарного года реестры распечатываются и должны храниться столько же как  и другие документы учета, т.е. вечно.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descr="http://presentacid.ru/thumbs/d9/d918a65c40d9d2f0f47015a4df5.jpg" id="34818" name="Picture 2"/>
          <p:cNvPicPr>
            <a:picLocks noChangeArrowheads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27088" y="981075"/>
            <a:ext cx="7561262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ru-RU" sz="4400">
                <a:solidFill>
                  <a:schemeClr val="accent6">
                    <a:lumMod val="50000"/>
                  </a:schemeClr>
                </a:solidFill>
                <a:latin charset="0" pitchFamily="18" typeface="Times New Roman"/>
                <a:cs charset="0" pitchFamily="18" typeface="Times New Roman"/>
              </a:rPr>
              <a:t>Спасибо за внимание!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b="1" dirty="0" lang="ru-RU" sz="1000">
              <a:solidFill>
                <a:schemeClr val="accent6">
                  <a:lumMod val="50000"/>
                </a:schemeClr>
              </a:solidFill>
              <a:latin charset="0" pitchFamily="18" typeface="Times New Roman"/>
              <a:cs charset="0" pitchFamily="18"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b="1" dirty="0" lang="ru-RU" sz="4400">
                <a:solidFill>
                  <a:schemeClr val="accent6">
                    <a:lumMod val="50000"/>
                  </a:schemeClr>
                </a:solidFill>
                <a:latin charset="0" pitchFamily="18" typeface="Times New Roman"/>
                <a:cs charset="0" pitchFamily="18" typeface="Times New Roman"/>
              </a:rPr>
              <a:t>Берегите себя!</a:t>
            </a:r>
            <a:endParaRPr b="1" dirty="0" lang="ru-RU" sz="4400">
              <a:solidFill>
                <a:schemeClr val="accent6">
                  <a:lumMod val="50000"/>
                </a:schemeClr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http://spicekraftjlt.com/photo/56b6eb4bb7db7.jpg" id="5" name="Picture 2"/>
          <p:cNvPicPr>
            <a:picLocks noChangeArrowheads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987675" y="2852738"/>
            <a:ext cx="31877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name="applause.wav" r:embed="rId2"/>
      </p:stSnd>
    </p:sndAc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000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afterEffect="1" display="0" dur="1" fill="hold" masterRel="sameClick">
                                          <p:stCondLst>
                                            <p:cond delay="0" evt="end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5288" y="2852738"/>
            <a:ext cx="8353425" cy="3478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Руководство РБА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учета документов, входящих в состав библиотечного фонда,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комментариями и приложениями». 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Принято 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конференцией РБА. ХХ Ежегодная сессия. 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мая 2015 года. г. 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Самара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i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http://www.rba.ru/content/about/doc/poryadok_uchet.pdf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4" descr="http://www.rba.ru/cms_rba/news/img/696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6325" y="0"/>
            <a:ext cx="36655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331913" y="2636838"/>
            <a:ext cx="6553200" cy="399573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32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Межведомственный характер Порядка учета документов: Порядок учета документов, входящих в состав библиотечного фонда, согласован с Минфином России, зарегистрирован в Минюсте России, является официальным нормативным документом.</a:t>
            </a:r>
          </a:p>
        </p:txBody>
      </p:sp>
      <p:pic>
        <p:nvPicPr>
          <p:cNvPr id="17411" name="Picture 2" descr="http://moutc.ru/wp-content/uploads/2016/07/p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0"/>
            <a:ext cx="2952750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5" descr="http://nbj.ru/images/publs/87871c7fb70f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341438"/>
            <a:ext cx="21717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6" descr="https://im3-tub-ru.yandex.net/i?id=ee14553f14976c237d1437877eaa82d1&amp;n=33&amp;h=215&amp;w=36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0838" y="1289050"/>
            <a:ext cx="226853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 rot="19961204">
            <a:off x="366713" y="1889125"/>
            <a:ext cx="1730375" cy="3698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mpd="sng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СОГЛАСОВАНО</a:t>
            </a:r>
            <a:endParaRPr lang="ru-RU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 rot="1463275">
            <a:off x="6732588" y="1773238"/>
            <a:ext cx="2232025" cy="3683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38100" cmpd="sng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ЗАРЕГИСТРИРОВАНО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 cstate="print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innerShdw blurRad="63500" dist="50800" dir="10800000">
              <a:prstClr val="black">
                <a:alpha val="50000"/>
              </a:prstClr>
            </a:innerShdw>
          </a:effectLst>
        </p:spPr>
      </p:pic>
      <p:pic>
        <p:nvPicPr>
          <p:cNvPr id="6" name="Рисунок 5" descr="http://i.uran.ru/webcab/system/files/books/poryadok-ucheta-dokumentov-vhodyashchih-v-sostav-bibliotechnogo-fonda/222401-00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96752"/>
            <a:ext cx="324036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7260000">
              <a:prstClr val="black">
                <a:alpha val="50000"/>
              </a:prstClr>
            </a:innerShdw>
          </a:effectLst>
          <a:scene3d>
            <a:camera prst="isometricOffAxis1Right"/>
            <a:lightRig rig="threePt" dir="t">
              <a:rot lat="0" lon="0" rev="600000"/>
            </a:lightRig>
          </a:scene3d>
          <a:sp3d>
            <a:bevelT w="50800" h="114300"/>
            <a:bevelB w="31750" h="101600"/>
          </a:sp3d>
        </p:spPr>
      </p:pic>
      <p:sp>
        <p:nvSpPr>
          <p:cNvPr id="4" name="Прямоугольник 3"/>
          <p:cNvSpPr/>
          <p:nvPr/>
        </p:nvSpPr>
        <p:spPr>
          <a:xfrm>
            <a:off x="3995738" y="692150"/>
            <a:ext cx="4679950" cy="51704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«Руководство…»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может быть использовано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библиотеками всех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видов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типов, а также учреждениями по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сохранению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научно- технической информации вне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зависимости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их ведомственной принадлежности и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юридического 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статуса.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 l="3543" t="4724" r="3543" b="2519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664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4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момент обсуждения и доработки этого документа были найдены согласованные решения по ряду принципиальных моментов:</a:t>
            </a:r>
          </a:p>
          <a:p>
            <a:endParaRPr lang="ru-RU" sz="2400" b="1">
              <a:solidFill>
                <a:srgbClr val="984807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подготовлена и включена в Руководство новая форма </a:t>
            </a:r>
            <a:r>
              <a:rPr lang="ru-RU" sz="2400" b="1" u="sng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«Реестр суммарного учета инсталлированных документов»</a:t>
            </a:r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определены виды документов, которые не включаются в состав библиотечного фонда и не подлежат учету;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найдено принципиальное и чрезвычайно сложное решение вопроса дифференцированного учета при определении общей величины во владении (оперативном управлении) и во временном и постоянном доступе (пользовании);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определены особенности учета особо ценного движимого имущества (ОЦДИ);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24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  проведена существенная доработка приложений, включающих формы образцов учетных документов.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7891" name="Picture 2" descr="http://presentacid.ru/thumbs/d9/d918a65c40d9d2f0f47015a4df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Прямоугольник 3"/>
          <p:cNvSpPr>
            <a:spLocks noChangeArrowheads="1"/>
          </p:cNvSpPr>
          <p:nvPr/>
        </p:nvSpPr>
        <p:spPr bwMode="auto">
          <a:xfrm>
            <a:off x="323850" y="404813"/>
            <a:ext cx="85693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Порядок учета не носит строго  регламентирующий характер. </a:t>
            </a:r>
          </a:p>
          <a:p>
            <a:r>
              <a:rPr lang="ru-RU" sz="20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Единственный документ, форма которого носит регламентирующий характер помещен в приложении 12 Руководства – это форма ОКУД 0504144 «Акт о списании исключенных объектов библиотечного фонда».</a:t>
            </a:r>
          </a:p>
          <a:p>
            <a:r>
              <a:rPr lang="ru-RU" sz="20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presentacid.ru/thumbs/d9/d918a65c40d9d2f0f47015a4df5.jpg" id="21505" name="Picture 2"/>
          <p:cNvPicPr>
            <a:picLocks noChangeArrowheads="1" noChangeAspect="1" noGrp="1"/>
          </p:cNvPicPr>
          <p:nvPr>
            <p:ph idx="1"/>
          </p:nvPr>
        </p:nvPicPr>
        <p:blipFill>
          <a:blip r:embed="rId2"/>
          <a:srcRect b="25197" l="3543" r="3543" t="4724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27088" y="3352800"/>
            <a:ext cx="74898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algn="l" pos="800100"/>
              </a:tabLst>
            </a:pPr>
            <a:r>
              <a:rPr b="1" lang="ru-RU" sz="2800">
                <a:solidFill>
                  <a:srgbClr val="984807"/>
                </a:solidFill>
                <a:latin charset="0" pitchFamily="18" typeface="Times New Roman"/>
                <a:cs charset="0" pitchFamily="18" typeface="Times New Roman"/>
              </a:rPr>
              <a:t>Рекомендации разработчиков Порядка учета документов - для того чтобы в максимальной степени использовать все возможности порядка учета и Руководства, на их основе каждой библиотеке необходимо разработать собственный внутренний документ по порядку учета и согласовать его с учредителем.</a:t>
            </a:r>
            <a:endParaRPr lang="ru-RU" sz="2800">
              <a:solidFill>
                <a:srgbClr val="984807"/>
              </a:solidFill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descr="http://player.myshared.ru/43/1334808/slides/slide_7.jpg" id="21507" name="Рисунок 3"/>
          <p:cNvPicPr>
            <a:picLocks noChangeArrowheads="1" noChangeAspect="1"/>
          </p:cNvPicPr>
          <p:nvPr/>
        </p:nvPicPr>
        <p:blipFill>
          <a:blip r:embed="rId3"/>
          <a:srcRect r="49"/>
          <a:stretch>
            <a:fillRect/>
          </a:stretch>
        </p:blipFill>
        <p:spPr bwMode="auto">
          <a:xfrm>
            <a:off x="539750" y="260350"/>
            <a:ext cx="7993063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presentacid.ru/thumbs/d9/d918a65c40d9d2f0f47015a4df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43" t="4724" r="3543" b="25197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Прямоугольник 3"/>
          <p:cNvSpPr/>
          <p:nvPr/>
        </p:nvSpPr>
        <p:spPr>
          <a:xfrm>
            <a:off x="323850" y="333375"/>
            <a:ext cx="8569325" cy="57546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правильного отражения ресурсов библиотечного фонда в статистических формах предлагается использовать разные понятия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lang="ru-RU" sz="22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Библиотечный </a:t>
            </a:r>
            <a:r>
              <a:rPr lang="ru-RU" sz="22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фонд во владении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в оперативном управлении) — документы на физических (материальных) носителях; локальные сетевые документы, образующие электронную цифровую библиотеку или коллекцию, размещенную на сервере библиотеки; инсталлированные документы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22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Библиотечный </a:t>
            </a:r>
            <a:r>
              <a:rPr lang="ru-RU" sz="22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фонд в доступе </a:t>
            </a:r>
            <a:r>
              <a:rPr lang="ru-RU" sz="2200" b="1" u="sng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 пользовании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— удаленные сетевые документы, получаемые во временное или постоянное пользование через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информационно-телекоммуникационные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сети  на условиях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Лицензионных соглашений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производителями 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  <a:r>
              <a:rPr lang="ru-RU" sz="2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2531" name="Picture 2" descr="http://svetnsk.ru/foto7.png?i=6167&amp;k=disk-f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484313"/>
            <a:ext cx="11525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 descr="http://www.aeroadmin.com/img/usage_revie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088" y="3860800"/>
            <a:ext cx="936625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Words>1277</Words>
  <Application>Microsoft Office PowerPoint</Application>
  <PresentationFormat>Экран (4:3)</PresentationFormat>
  <Paragraphs>292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Arial</vt:lpstr>
      <vt:lpstr>Times New Roman</vt:lpstr>
      <vt:lpstr>Wingdings</vt:lpstr>
      <vt:lpstr>Arial CYR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ГПНТБ СО РАН</cp:lastModifiedBy>
  <cp:revision>128</cp:revision>
  <dcterms:created xsi:type="dcterms:W3CDTF">2017-01-20T03:18:58Z</dcterms:created>
  <dcterms:modified xsi:type="dcterms:W3CDTF">2017-02-14T03:15:19Z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733472</vt:lpwstr>
  </property>
  <property fmtid="{D5CDD505-2E9C-101B-9397-08002B2CF9AE}" name="NXPowerLiteSettings" pid="3">
    <vt:lpwstr>B74006B004C800</vt:lpwstr>
  </property>
  <property fmtid="{D5CDD505-2E9C-101B-9397-08002B2CF9AE}" name="NXPowerLiteVersion" pid="4">
    <vt:lpwstr>D6.1.2</vt:lpwstr>
  </property>
</Properties>
</file>