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Рисунок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9" name="Рисунок 3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Рисунок 7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Рисунок 7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4" name="Рисунок 11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5" name="Рисунок 11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4" name="Рисунок 15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55" name="Рисунок 15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 hidden="1"/>
          <p:cNvSpPr/>
          <p:nvPr/>
        </p:nvSpPr>
        <p:spPr>
          <a:xfrm>
            <a:off x="-2520" y="5050800"/>
            <a:ext cx="3572640" cy="180576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2" hidden="1"/>
          <p:cNvSpPr/>
          <p:nvPr/>
        </p:nvSpPr>
        <p:spPr>
          <a:xfrm>
            <a:off x="-2520" y="5051160"/>
            <a:ext cx="9145080" cy="180540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2647800"/>
            <a:ext cx="3570480" cy="4208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-2520" y="-1080"/>
            <a:ext cx="9145080" cy="6857640"/>
          </a:xfrm>
          <a:custGeom>
            <a:avLst/>
            <a:gdLst/>
            <a:ahLst/>
            <a:cxnLst/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-2520" y="5050800"/>
            <a:ext cx="3572640" cy="180576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-2520" y="5051160"/>
            <a:ext cx="9145080" cy="180540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2520" y="5050800"/>
            <a:ext cx="3572640" cy="180576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2"/>
          <p:cNvSpPr/>
          <p:nvPr/>
        </p:nvSpPr>
        <p:spPr>
          <a:xfrm>
            <a:off x="-2520" y="5051160"/>
            <a:ext cx="9145080" cy="180540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 hidden="1"/>
          <p:cNvSpPr/>
          <p:nvPr/>
        </p:nvSpPr>
        <p:spPr>
          <a:xfrm>
            <a:off x="-2520" y="5050800"/>
            <a:ext cx="3572640" cy="180576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ustomShape 2" hidden="1"/>
          <p:cNvSpPr/>
          <p:nvPr/>
        </p:nvSpPr>
        <p:spPr>
          <a:xfrm>
            <a:off x="-2520" y="5051160"/>
            <a:ext cx="9145080" cy="180540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3"/>
          <p:cNvSpPr/>
          <p:nvPr/>
        </p:nvSpPr>
        <p:spPr>
          <a:xfrm>
            <a:off x="0" y="2647800"/>
            <a:ext cx="3570480" cy="4208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4"/>
          <p:cNvSpPr/>
          <p:nvPr/>
        </p:nvSpPr>
        <p:spPr>
          <a:xfrm rot="5400000">
            <a:off x="434880" y="-433440"/>
            <a:ext cx="6856560" cy="772344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f@rao.ru" TargetMode="External"/><Relationship Id="rId2" Type="http://schemas.openxmlformats.org/officeDocument/2006/relationships/hyperlink" Target="http://rao.ru/index.php/ob-obshchestve/filialy/text/javascript'%3e%20%3c!--%20var%20prefix%20=%20'ma'%20+%20'il'%20+%20'to';%20var%20path%20=%20'hr'%20+%20'ef'%20+%20'=';%20var%20addy78994%20=%20'sf'%20+%20'@';%20addy78994%20=%20addy78994%20+%20'rao'%20+%20'.'%20+%20'ru';%20document.write('%3ca%20'%20+%20path%20+%20'/''%20+%20prefix%20+%20':'%20+%20addy78994%20+%20'/'%3e');%20document.write(addy78994);%20document.write('%3c/a%3e');%20/--%3e/n%20%3c/script%3e%3cscript%20type='text/javascript'%3e%20%3c!--%20document.write('%3cspan%20style=/'display:%20none;/'%3e');%20/--%3e%20%3c/script%3e&#1069;&#1090;&#1086;&#1090;%20&#1072;&#1076;&#1088;&#1077;&#1089;%20&#1101;&#1083;&#1077;&#1082;&#1090;&#1088;&#1086;&#1085;&#1085;&#1086;&#1081;%20&#1087;&#1086;&#1095;&#1090;&#1099;%20&#1079;&#1072;&#1097;&#1080;&#1097;&#1077;&#1085;%20&#1086;&#1090;%20&#1089;&#1087;&#1072;&#1084;-&#1073;&#1086;&#1090;&#1086;&#1074;.%20&#1059;%20&#1074;&#1072;&#1089;%20&#1076;&#1086;&#1083;&#1078;&#1077;&#1085;%20&#1073;&#1099;&#1090;&#1100;%20&#1074;&#1082;&#1083;&#1102;&#1095;&#1077;&#1085;%20JavaScript%20&#1076;&#1083;&#1103;%20&#1087;&#1088;&#1086;&#1089;&#1084;&#1086;&#1090;&#1088;&#1072;.%20%3cscript%20type='text/javascript'%3e%20%3c!--%20document.write('%3c/');%20document.write('span%3e" TargetMode="Externa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 rot="19113600">
            <a:off x="562320" y="1067760"/>
            <a:ext cx="6569640" cy="204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9000" anchor="b"/>
          <a:lstStyle/>
          <a:p>
            <a:r>
              <a:rPr lang="ru-RU" sz="2800" b="1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  <a:ea typeface="DejaVu Sans"/>
              </a:rPr>
              <a:t>Авторское право в библиотеке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2483640" y="4365000"/>
            <a:ext cx="6437520" cy="143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000" rIns="90000" bIns="45000"/>
          <a:lstStyle/>
          <a:p>
            <a:pPr algn="r">
              <a:lnSpc>
                <a:spcPct val="100000"/>
              </a:lnSpc>
            </a:pPr>
            <a:r>
              <a:rPr lang="ru-RU" sz="1600" b="1" strike="noStrike" cap="all" spc="38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ДМИТРИЕВА Любовь Арсентьевна </a:t>
            </a:r>
            <a:r>
              <a:rPr lang="ru-RU" sz="1200" b="0" i="1" strike="noStrike" cap="all" spc="38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нС.,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200" b="0" i="1" strike="noStrike" cap="all" spc="38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зав.Сектором патентной 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200" b="0" i="1" strike="noStrike" cap="all" spc="38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нормативно-технической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200" b="0" i="1" strike="noStrike" cap="all" spc="38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документации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200" b="0" i="1" strike="noStrike" cap="all" spc="389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Отделения ГПНТБ СО РАН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8" name="Picture 2"/>
          <p:cNvPicPr/>
          <p:nvPr/>
        </p:nvPicPr>
        <p:blipFill>
          <a:blip r:embed="rId2"/>
          <a:stretch/>
        </p:blipFill>
        <p:spPr>
          <a:xfrm>
            <a:off x="1115640" y="476640"/>
            <a:ext cx="2086920" cy="208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85000"/>
              </a:lnSpc>
            </a:pPr>
            <a:r>
              <a:rPr lang="ru-RU" sz="3600" b="1" strike="noStrike" spc="-43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Форма охраны объектов авторского права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Знак охраны авторского права для оповещения принадлежащем автору исключительного права на произведение состоит из трех элементов: </a:t>
            </a: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2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	Латинской </a:t>
            </a: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буквы ©;</a:t>
            </a: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2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Имени </a:t>
            </a: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или наименования правообладателя;</a:t>
            </a: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2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Года </a:t>
            </a: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первого опубликования произведения.</a:t>
            </a: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Например:</a:t>
            </a: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© ГПНТБ СО РАН, 2015</a:t>
            </a: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© ИГД СО РАН, 2015</a:t>
            </a: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© Л.А.Дмитриева, </a:t>
            </a:r>
            <a:r>
              <a:rPr lang="ru-RU" sz="22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2016</a:t>
            </a:r>
          </a:p>
          <a:p>
            <a:pPr>
              <a:lnSpc>
                <a:spcPct val="100000"/>
              </a:lnSpc>
            </a:pP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Знак охраны авторских прав не является обязательным</a:t>
            </a: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85000"/>
              </a:lnSpc>
            </a:pPr>
            <a:r>
              <a:rPr lang="ru-RU" sz="4800" b="0" strike="noStrike" spc="-43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Как защитить авторские права?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Фиксировать факт создания</a:t>
            </a: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Нотариальное удостоверение, которое заключается в фиксировании нотариусом даты и времени предъявления произведения.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Отправка произведения самому себе с уведомлением о вручении. Штемпель с датой на почтовом конверте обеспечивает доказывание существование произведения.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Регистрация и депонирование (хранение) произведения.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Депонирование произведения – Сибирский филиал РАО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Адрес: 630102, г. Новосибирск, ул. </a:t>
            </a:r>
            <a:r>
              <a:rPr lang="ru-RU" sz="24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Инская</a:t>
            </a: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д. 56.    Тел.: +7 (383) 230-3110   E-</a:t>
            </a:r>
            <a:r>
              <a:rPr lang="ru-RU" sz="24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mail</a:t>
            </a: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 </a:t>
            </a:r>
            <a:r>
              <a:rPr lang="ru-RU" sz="2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2"/>
              </a:rPr>
              <a:t> </a:t>
            </a:r>
            <a:r>
              <a:rPr lang="ru-RU" sz="2400" b="0" u="sng" strike="noStrike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  <a:hlinkClick r:id="rId3"/>
              </a:rPr>
              <a:t>sf@rao.ru</a:t>
            </a: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Ответственность за нарушение исключительного права на </a:t>
            </a:r>
            <a:r>
              <a:rPr lang="ru-RU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произведение. Статья 1301.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Компенсация от 10 тыс. рублей до 5 млн. рублей </a:t>
            </a:r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323640" y="908640"/>
            <a:ext cx="4750920" cy="71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 algn="ctr">
              <a:lnSpc>
                <a:spcPct val="100000"/>
              </a:lnSpc>
            </a:pPr>
            <a:r>
              <a:rPr lang="ru-RU" sz="4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Спасибо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 algn="ctr">
              <a:lnSpc>
                <a:spcPct val="100000"/>
              </a:lnSpc>
            </a:pPr>
            <a:r>
              <a:rPr lang="ru-RU" sz="4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за внимание!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2555640" y="4725000"/>
            <a:ext cx="6437520" cy="143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87" name="Picture 2"/>
          <p:cNvPicPr/>
          <p:nvPr/>
        </p:nvPicPr>
        <p:blipFill>
          <a:blip r:embed="rId2"/>
          <a:stretch/>
        </p:blipFill>
        <p:spPr>
          <a:xfrm>
            <a:off x="2195640" y="2493000"/>
            <a:ext cx="862560" cy="862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720000" y="288000"/>
            <a:ext cx="7995960" cy="68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5000"/>
              </a:lnSpc>
            </a:pPr>
            <a:r>
              <a:rPr lang="ru-RU" sz="4000" b="0" strike="noStrike" spc="-4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Актуальность проблемы </a:t>
            </a:r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2844360" y="1368360"/>
            <a:ext cx="6298920" cy="446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lang="ru-RU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lang="ru-RU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Line 3"/>
          <p:cNvSpPr/>
          <p:nvPr/>
        </p:nvSpPr>
        <p:spPr>
          <a:xfrm>
            <a:off x="0" y="1181520"/>
            <a:ext cx="9144000" cy="360"/>
          </a:xfrm>
          <a:prstGeom prst="line">
            <a:avLst/>
          </a:prstGeom>
          <a:ln>
            <a:rou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162" name="CustomShape 4"/>
          <p:cNvSpPr/>
          <p:nvPr/>
        </p:nvSpPr>
        <p:spPr>
          <a:xfrm>
            <a:off x="8400960" y="6170760"/>
            <a:ext cx="50148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" tIns="9000" rIns="9000" bIns="9000" anchor="ctr"/>
          <a:lstStyle/>
          <a:p>
            <a:pPr algn="ctr">
              <a:lnSpc>
                <a:spcPct val="100000"/>
              </a:lnSpc>
            </a:pPr>
            <a:fld id="{4F34AB84-9905-438A-A995-ECD2042171AB}" type="slidenum">
              <a:rPr lang="ru-RU" sz="16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  <a:ea typeface="DejaVu Sans"/>
              </a:rPr>
              <a:t>2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CustomShape 5"/>
          <p:cNvSpPr/>
          <p:nvPr/>
        </p:nvSpPr>
        <p:spPr>
          <a:xfrm>
            <a:off x="2689920" y="3884400"/>
            <a:ext cx="18000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6"/>
          <p:cNvSpPr/>
          <p:nvPr/>
        </p:nvSpPr>
        <p:spPr>
          <a:xfrm>
            <a:off x="-38160" y="885240"/>
            <a:ext cx="9259920" cy="512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ru-RU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Авторское право для библиотек — это право на определенные действия (распространение, воспроизведение, копирование и т. д.) по отношению к объектам права,  обнародованным и введенным в общественное пользование произведениям.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ru-RU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Проблемы авторского права и доступность библиотечных фондов, тесно взаимосвязанные между собой, сегодня очень актуальны. Особенно они обострились в связи с освоением электронных технологий, создающих неограниченные возможности для распространения информации и вместе с тем порождающих сложности с правами её создателей.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ru-RU" sz="20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Обеспечивая беспрепятственный доступ к информации, библиотеки в то же время  должны соблюдать авторские права – как её создателей, так и свои собственные.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864000" y="144000"/>
            <a:ext cx="7415280" cy="20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5000"/>
              </a:lnSpc>
            </a:pPr>
            <a:r>
              <a:rPr lang="ru-RU" sz="4000" b="1" strike="noStrike" spc="-4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Зачем нужно знать авторское </a:t>
            </a:r>
            <a:r>
              <a:rPr lang="ru-RU" sz="4000" b="1" strike="noStrike" spc="-4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право библиотекарю</a:t>
            </a:r>
            <a:r>
              <a:rPr lang="ru-RU" sz="4000" b="1" spc="-4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?</a:t>
            </a:r>
            <a:endParaRPr lang="ru-RU" sz="4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5000"/>
              </a:lnSpc>
            </a:pPr>
            <a:endParaRPr lang="ru-RU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524160" y="1600200"/>
            <a:ext cx="8135280" cy="33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Чтобы не нарушать права авторов произведений или их правообладателей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Чтобы защищать свои авторские права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Незнание закона не освобождает от ответственности  </a:t>
            </a:r>
            <a:endParaRPr lang="ru-RU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416520" y="288000"/>
            <a:ext cx="8350920" cy="79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5000"/>
              </a:lnSpc>
            </a:pPr>
            <a:r>
              <a:rPr lang="ru-RU" sz="3200" b="1" strike="noStrike" spc="-43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Авторское право – результат  интеллектуальной деятельности человека</a:t>
            </a:r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28800" y="1368000"/>
            <a:ext cx="9126000" cy="380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Авторские права — совокупность прав </a:t>
            </a:r>
            <a:r>
              <a:rPr lang="ru-RU" sz="22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автора</a:t>
            </a: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— </a:t>
            </a:r>
            <a:r>
              <a:rPr lang="ru-RU" sz="22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правообладателя</a:t>
            </a: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закрепленных действующим законодательством и направленных на </a:t>
            </a:r>
            <a:r>
              <a:rPr lang="ru-RU" sz="22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использование произведения</a:t>
            </a: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а также на осуществление и </a:t>
            </a:r>
            <a:r>
              <a:rPr lang="ru-RU" sz="22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защиту личных </a:t>
            </a:r>
            <a:r>
              <a:rPr lang="ru-RU" sz="2200" b="1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неимущественных</a:t>
            </a:r>
            <a:r>
              <a:rPr lang="ru-RU" sz="22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 </a:t>
            </a:r>
            <a:r>
              <a:rPr lang="ru-RU" sz="22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имущественных</a:t>
            </a: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авторских прав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Действующее законодательство – </a:t>
            </a:r>
            <a:r>
              <a:rPr lang="ru-RU" sz="22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Гражданский кодекс Российской Федерации. Часть 4. Раздел VII. </a:t>
            </a:r>
            <a:r>
              <a:rPr lang="ru-RU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«Права на результаты интеллектуальн</a:t>
            </a: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ой деятельности и средства индивидуализации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Авторское право – Глава 70 Статьи </a:t>
            </a:r>
            <a:r>
              <a:rPr lang="ru-RU" sz="24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1255-1302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Свободное использование произведения библиотеками, архивами и образовательными организациями – Статья 1275.</a:t>
            </a:r>
            <a:endParaRPr lang="ru-RU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ru-RU" sz="3600" b="0" strike="noStrike" spc="-43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Авторские права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5000"/>
              </a:lnSpc>
            </a:pPr>
            <a:r>
              <a:rPr lang="ru-RU" sz="3600" b="0" strike="noStrike" spc="-43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Статья 1259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368300" y="1417680"/>
            <a:ext cx="8317420" cy="416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Авторские </a:t>
            </a:r>
            <a:r>
              <a:rPr lang="ru-RU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права распространяются </a:t>
            </a:r>
            <a:r>
              <a:rPr lang="ru-RU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как на обнародованные, так и не обнародованные произведения</a:t>
            </a:r>
            <a:r>
              <a:rPr lang="ru-RU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выраженные в какой-либо объективной форме, в том числе в письменной, устной форме (в виде публичного произнесения, публичного исполнения и иной подобной форме), в </a:t>
            </a:r>
            <a:r>
              <a:rPr lang="ru-RU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форме изображения</a:t>
            </a:r>
            <a:r>
              <a:rPr lang="ru-RU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в форме </a:t>
            </a:r>
            <a:r>
              <a:rPr lang="ru-RU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звуко</a:t>
            </a:r>
            <a:r>
              <a:rPr lang="ru-RU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-или видеозаписи, в объемно-пространственной форме.</a:t>
            </a:r>
            <a:endParaRPr lang="ru-RU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Для возникновения, осуществления и защиты авторских прав не требуется регистрация произведения или соблюдение каких либо иных формальностей</a:t>
            </a:r>
            <a:endParaRPr lang="ru-RU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В отношении программ для ЭВМ и БД возможна государственная регистрация в федеральном органе исполнительной власти по интеллектуальной собственности (ФИПС РОСПАТЕНТА)</a:t>
            </a:r>
            <a:endParaRPr lang="ru-RU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Неопубликованные (не обнародованные) научные произведения (отчеты НИОКР, кандидатские и докторские диссертации, описания алгоритмов и программ) фиксируются в </a:t>
            </a:r>
            <a:r>
              <a:rPr lang="ru-RU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БД   Федерального государственного автономного научного учреждения «Центр информационных технологий и систем органов исполнительной власти» (ЦИТИС)</a:t>
            </a:r>
            <a:r>
              <a:rPr lang="ru-RU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ru-RU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85000"/>
              </a:lnSpc>
            </a:pPr>
            <a:r>
              <a:rPr lang="ru-RU" sz="2800" b="1" strike="noStrike" spc="-43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Объекты авторского права — произведения науки, литературы и искусства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Произведения науки, литературы и искусства независимо от достоинства и назначения произведения, выраженные в какой-либо объективной форме</a:t>
            </a: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Литературные произведения; драматические и музыкально-драматические произведения, сценарные произведения; хореографические произведения и пантомимы; музыкальные произведения с текстом или без текста; аудиовизуальные произведения; произведения живописи, скульптуры, графики, дизайна, графические рассказы, комиксы и другие произведения изобразительного искусства; произведения декоративно-прикладного и сценографического искусства; произведения архитектуры, градостроительства и садово-паркового искусства, в том числе в виде проектов, чертежей и макетов; фотографические произведения и произведения, полученными способами и произведения, полученные  способами, аналогичные фотографии; географические, геологические и другие карты, планы, эскизы и пластические произведения, относящиеся к географии, топографии и к другим наукам;</a:t>
            </a:r>
            <a:endParaRPr lang="ru-RU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Производные произведения, то есть произведения, представляющие собой переработку другого произведения;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Составные </a:t>
            </a: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произведения, то есть произведения,  представляющие собой по подбору или расположению материалов результат творческого труда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0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Программы </a:t>
            </a:r>
            <a:r>
              <a:rPr lang="ru-RU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для ЭВМ и БД;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4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ru-RU" sz="3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Не являются объектами авторского права</a:t>
            </a:r>
            <a:endParaRPr lang="ru-RU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1620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Официальные документы государственных органов власти, в том числе  законы и другие нормативные 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акты</a:t>
            </a:r>
          </a:p>
          <a:p>
            <a:pPr marL="108720">
              <a:lnSpc>
                <a:spcPct val="100000"/>
              </a:lnSpc>
              <a:buClr>
                <a:srgbClr val="000000"/>
              </a:buClr>
              <a:buSzPct val="45000"/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1620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Государственные символы и знаки (флаги, гербы, ордена, денежные знаки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</a:t>
            </a:r>
          </a:p>
          <a:p>
            <a:pPr marL="451620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1620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Произведения народного творчества (фольклор), не имеющие конкретных </a:t>
            </a:r>
            <a:r>
              <a:rPr lang="ru-RU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авторов</a:t>
            </a:r>
          </a:p>
          <a:p>
            <a:pPr marL="108720">
              <a:lnSpc>
                <a:spcPct val="100000"/>
              </a:lnSpc>
              <a:buClr>
                <a:srgbClr val="000000"/>
              </a:buClr>
              <a:buSzPct val="45000"/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1620" indent="-342900">
              <a:lnSpc>
                <a:spcPct val="10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Сообщения о событиях и фактах, имеющие исключительно информационный характер (сообщения о новостях дня, программы телепередач, расписания движения транспорта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720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457200" y="273600"/>
            <a:ext cx="8228520" cy="11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Авторские права не распространяются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24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ru-RU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На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идеи, концепции, принципы, методы, 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процессы, системы,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способы, решения технических и организационных задач, открытия, языки программирования.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457200" y="273600"/>
            <a:ext cx="8228520" cy="84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85000"/>
              </a:lnSpc>
            </a:pPr>
            <a:r>
              <a:rPr lang="ru-RU" sz="3400" b="1" strike="noStrike" spc="-43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ОХРАНА ОБЪЕКТОВ АВТОРСКОГО ПРАВА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457200" y="1244600"/>
            <a:ext cx="8228520" cy="433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Права автора – правообладателя </a:t>
            </a:r>
            <a:r>
              <a:rPr lang="ru-RU" sz="2000" b="1" strike="noStrike" spc="-1" dirty="0" smtClean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произведения: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0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Неисключительные права автора</a:t>
            </a:r>
            <a:r>
              <a:rPr lang="ru-RU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авторство, имя автора, право на неприкосновенность и целостность произведения, право на обнародование </a:t>
            </a:r>
            <a:r>
              <a:rPr lang="ru-RU" sz="20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охраняются бессрочно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0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Исключительное право </a:t>
            </a:r>
            <a:r>
              <a:rPr lang="ru-RU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на использование произведения действует </a:t>
            </a:r>
            <a:r>
              <a:rPr lang="ru-RU" sz="20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в течение всей жизни автора и 70 лет</a:t>
            </a:r>
            <a:r>
              <a:rPr lang="ru-RU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считая с 1 января, следующего за годом смерти автора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По истечению срока действия исключительного права произведение переходит в общественное достояние.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Произведение, перешедшее в общественное достояние, может свободно использоваться любым лицом без чьего-либо согласия или разрешения и без выплаты авторского вознаграждения.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414</TotalTime>
  <Words>842</Words>
  <Application>Microsoft Office PowerPoint</Application>
  <PresentationFormat>Экран (4:3)</PresentationFormat>
  <Paragraphs>79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25" baseType="lpstr">
      <vt:lpstr>Arial</vt:lpstr>
      <vt:lpstr>Calibri</vt:lpstr>
      <vt:lpstr>Calibri Light</vt:lpstr>
      <vt:lpstr>DejaVu Sans</vt:lpstr>
      <vt:lpstr>Franklin Gothic Book</vt:lpstr>
      <vt:lpstr>Franklin Gothic Medium</vt:lpstr>
      <vt:lpstr>Symbol</vt:lpstr>
      <vt:lpstr>Wingdings</vt:lpstr>
      <vt:lpstr>Office Theme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Lieslia</dc:creator>
  <dc:description/>
  <cp:lastModifiedBy>lad</cp:lastModifiedBy>
  <cp:revision>51</cp:revision>
  <dcterms:created xsi:type="dcterms:W3CDTF">2016-09-29T07:17:09Z</dcterms:created>
  <dcterms:modified xsi:type="dcterms:W3CDTF">2017-02-16T03:43:23Z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AppVersion" pid="2">
    <vt:lpwstr>15.0000</vt:lpwstr>
  </property>
  <property fmtid="{D5CDD505-2E9C-101B-9397-08002B2CF9AE}" name="HiddenSlides" pid="3">
    <vt:i4>0</vt:i4>
  </property>
  <property fmtid="{D5CDD505-2E9C-101B-9397-08002B2CF9AE}" name="HyperlinksChanged" pid="4">
    <vt:bool>false</vt:bool>
  </property>
  <property fmtid="{D5CDD505-2E9C-101B-9397-08002B2CF9AE}" name="LinksUpToDate" pid="5">
    <vt:bool>false</vt:bool>
  </property>
  <property fmtid="{D5CDD505-2E9C-101B-9397-08002B2CF9AE}" name="MMClips" pid="6">
    <vt:i4>0</vt:i4>
  </property>
  <property fmtid="{D5CDD505-2E9C-101B-9397-08002B2CF9AE}" name="NXPowerLiteLastOptimized" pid="7">
    <vt:lpwstr>125903</vt:lpwstr>
  </property>
  <property fmtid="{D5CDD505-2E9C-101B-9397-08002B2CF9AE}" name="NXPowerLiteSettings" pid="8">
    <vt:lpwstr>B74006B004C800</vt:lpwstr>
  </property>
  <property fmtid="{D5CDD505-2E9C-101B-9397-08002B2CF9AE}" name="NXPowerLiteVersion" pid="9">
    <vt:lpwstr>D6.1.2</vt:lpwstr>
  </property>
  <property fmtid="{D5CDD505-2E9C-101B-9397-08002B2CF9AE}" name="Notes" pid="10">
    <vt:i4>1</vt:i4>
  </property>
  <property fmtid="{D5CDD505-2E9C-101B-9397-08002B2CF9AE}" name="PresentationFormat" pid="11">
    <vt:lpwstr>Экран (4:3)</vt:lpwstr>
  </property>
  <property fmtid="{D5CDD505-2E9C-101B-9397-08002B2CF9AE}" name="ScaleCrop" pid="12">
    <vt:bool>false</vt:bool>
  </property>
  <property fmtid="{D5CDD505-2E9C-101B-9397-08002B2CF9AE}" name="ShareDoc" pid="13">
    <vt:bool>false</vt:bool>
  </property>
  <property fmtid="{D5CDD505-2E9C-101B-9397-08002B2CF9AE}" name="Slides" pid="14">
    <vt:i4>7</vt:i4>
  </property>
</Properties>
</file>